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E32673-7A8A-409F-88E2-80A1750D07B9}" v="527" dt="2022-08-08T03:58:52.5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07/08/2022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C109879F-8FF5-FA2D-7132-E650513CBCD8}"/>
              </a:ext>
            </a:extLst>
          </p:cNvPr>
          <p:cNvSpPr txBox="1">
            <a:spLocks noGrp="1"/>
          </p:cNvSpPr>
          <p:nvPr/>
        </p:nvSpPr>
        <p:spPr>
          <a:xfrm>
            <a:off x="916939" y="609676"/>
            <a:ext cx="963676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>
              <a:defRPr sz="4400" b="0" i="0">
                <a:solidFill>
                  <a:srgbClr val="DD0023"/>
                </a:solidFill>
                <a:latin typeface="Calibri Light"/>
                <a:ea typeface="+mj-ea"/>
                <a:cs typeface="Calibri Ligh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Masimo</a:t>
            </a:r>
            <a:r>
              <a:rPr spc="-25" dirty="0"/>
              <a:t> </a:t>
            </a:r>
            <a:r>
              <a:rPr dirty="0"/>
              <a:t>Cables/</a:t>
            </a:r>
            <a:r>
              <a:rPr spc="-15" dirty="0"/>
              <a:t> </a:t>
            </a:r>
            <a:r>
              <a:rPr dirty="0"/>
              <a:t>Sensor</a:t>
            </a:r>
            <a:r>
              <a:rPr spc="-25" dirty="0"/>
              <a:t> </a:t>
            </a:r>
            <a:r>
              <a:rPr spc="-10" dirty="0"/>
              <a:t>Connections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DE3F9F-451B-A70E-1005-87CE969981B2}"/>
              </a:ext>
            </a:extLst>
          </p:cNvPr>
          <p:cNvSpPr txBox="1"/>
          <p:nvPr/>
        </p:nvSpPr>
        <p:spPr>
          <a:xfrm>
            <a:off x="810912" y="1413303"/>
            <a:ext cx="10495520" cy="18158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600" b="1" dirty="0">
                <a:cs typeface="Calibri"/>
              </a:rPr>
              <a:t>Cable Options</a:t>
            </a:r>
          </a:p>
          <a:p>
            <a:pPr marL="285750" indent="-285750">
              <a:buFont typeface="Arial"/>
              <a:buChar char="•"/>
            </a:pPr>
            <a:r>
              <a:rPr lang="en-GB" sz="1600" dirty="0" err="1">
                <a:cs typeface="Calibri"/>
              </a:rPr>
              <a:t>Vatiety</a:t>
            </a:r>
            <a:r>
              <a:rPr lang="en-GB" sz="1600" dirty="0">
                <a:cs typeface="Calibri"/>
              </a:rPr>
              <a:t> of lengths</a:t>
            </a:r>
          </a:p>
          <a:p>
            <a:pPr marL="285750" indent="-285750">
              <a:buFont typeface="Arial"/>
              <a:buChar char="•"/>
            </a:pPr>
            <a:r>
              <a:rPr lang="en-GB" sz="1600" dirty="0">
                <a:cs typeface="Calibri"/>
              </a:rPr>
              <a:t>LNC &amp; RD cable with </a:t>
            </a:r>
            <a:r>
              <a:rPr lang="en-GB" sz="1600" b="1" dirty="0">
                <a:cs typeface="Calibri"/>
              </a:rPr>
              <a:t>White or Red end</a:t>
            </a:r>
            <a:r>
              <a:rPr lang="en-GB" sz="1600" dirty="0">
                <a:cs typeface="Calibri"/>
              </a:rPr>
              <a:t>.  The Red end cables are for monitors manufactured after 2010.  White end are for </a:t>
            </a:r>
            <a:r>
              <a:rPr lang="en-GB" sz="1600" dirty="0" err="1">
                <a:cs typeface="Calibri"/>
              </a:rPr>
              <a:t>Bitmos</a:t>
            </a:r>
            <a:r>
              <a:rPr lang="en-GB" sz="1600" dirty="0">
                <a:cs typeface="Calibri"/>
              </a:rPr>
              <a:t> monitors</a:t>
            </a:r>
          </a:p>
          <a:p>
            <a:pPr marL="285750" indent="-285750">
              <a:buFont typeface="Arial"/>
              <a:buChar char="•"/>
            </a:pPr>
            <a:r>
              <a:rPr lang="en-GB" sz="1600" dirty="0">
                <a:cs typeface="Calibri"/>
              </a:rPr>
              <a:t>There are also Direct Connect cables, which is an all-in-one cable and sensor (Either Adult, Paediatric or Adult Soft reusable sensor).</a:t>
            </a:r>
          </a:p>
          <a:p>
            <a:pPr marL="285750" indent="-285750">
              <a:buFont typeface="Arial"/>
              <a:buChar char="•"/>
            </a:pPr>
            <a:r>
              <a:rPr lang="en-GB" sz="1600" dirty="0">
                <a:cs typeface="Calibri"/>
              </a:rPr>
              <a:t>There are cables to connect to third party monitors e.g., GE, </a:t>
            </a:r>
            <a:r>
              <a:rPr lang="en-US" sz="1600" dirty="0">
                <a:solidFill>
                  <a:srgbClr val="333333"/>
                </a:solidFill>
                <a:latin typeface="Trebuchet MS"/>
                <a:cs typeface="Calibri"/>
              </a:rPr>
              <a:t>Dräger, Mindray, Philips</a:t>
            </a:r>
            <a:endParaRPr lang="en-GB" sz="1600" dirty="0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BAB8D5-08E9-37EE-818A-E4788506B78C}"/>
              </a:ext>
            </a:extLst>
          </p:cNvPr>
          <p:cNvSpPr txBox="1"/>
          <p:nvPr/>
        </p:nvSpPr>
        <p:spPr>
          <a:xfrm>
            <a:off x="1011709" y="3578310"/>
            <a:ext cx="9866097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solidFill>
                  <a:schemeClr val="bg1"/>
                </a:solidFill>
                <a:cs typeface="Calibri"/>
              </a:rPr>
              <a:t>Cable/ Sensor Connection options                        Cable connection                     Sensor connection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6F87CE-D250-11FC-F084-299821CA5218}"/>
              </a:ext>
            </a:extLst>
          </p:cNvPr>
          <p:cNvSpPr txBox="1"/>
          <p:nvPr/>
        </p:nvSpPr>
        <p:spPr>
          <a:xfrm>
            <a:off x="961510" y="4185850"/>
            <a:ext cx="335048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 dirty="0">
                <a:cs typeface="Calibri"/>
              </a:rPr>
              <a:t>LNC(S)</a:t>
            </a:r>
            <a:r>
              <a:rPr lang="en-GB" dirty="0">
                <a:cs typeface="Calibri"/>
              </a:rPr>
              <a:t> Low Noise Cable (Sensor)</a:t>
            </a:r>
          </a:p>
          <a:p>
            <a:pPr marL="285750" indent="-285750">
              <a:buFont typeface="Arial"/>
              <a:buChar char="•"/>
            </a:pPr>
            <a:r>
              <a:rPr lang="en-GB" dirty="0">
                <a:cs typeface="Calibri"/>
              </a:rPr>
              <a:t>Second generation.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B5FED9-9CD3-1745-8835-5AF060B278F6}"/>
              </a:ext>
            </a:extLst>
          </p:cNvPr>
          <p:cNvSpPr txBox="1"/>
          <p:nvPr/>
        </p:nvSpPr>
        <p:spPr>
          <a:xfrm>
            <a:off x="1007847" y="5213006"/>
            <a:ext cx="3255233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b="1" dirty="0">
                <a:cs typeface="Calibri"/>
              </a:rPr>
              <a:t>RD</a:t>
            </a:r>
          </a:p>
          <a:p>
            <a:pPr marL="285750" indent="-285750">
              <a:buFont typeface="Arial"/>
              <a:buChar char="•"/>
            </a:pPr>
            <a:r>
              <a:rPr lang="en-GB" dirty="0">
                <a:cs typeface="Calibri"/>
              </a:rPr>
              <a:t>Third generation. Rainbow &amp; standard</a:t>
            </a:r>
          </a:p>
        </p:txBody>
      </p:sp>
      <p:pic>
        <p:nvPicPr>
          <p:cNvPr id="11" name="Picture 11" descr="Text&#10;&#10;Description automatically generated">
            <a:extLst>
              <a:ext uri="{FF2B5EF4-FFF2-40B4-BE49-F238E27FC236}">
                <a16:creationId xmlns:a16="http://schemas.microsoft.com/office/drawing/2014/main" id="{BC9EDA64-729F-E11D-3958-EA5B6A43BF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1832" y="4219060"/>
            <a:ext cx="5482281" cy="870636"/>
          </a:xfrm>
          <a:prstGeom prst="rect">
            <a:avLst/>
          </a:prstGeom>
        </p:spPr>
      </p:pic>
      <p:pic>
        <p:nvPicPr>
          <p:cNvPr id="12" name="Picture 12" descr="A picture containing kitchen appliance&#10;&#10;Description automatically generated">
            <a:extLst>
              <a:ext uri="{FF2B5EF4-FFF2-40B4-BE49-F238E27FC236}">
                <a16:creationId xmlns:a16="http://schemas.microsoft.com/office/drawing/2014/main" id="{81F68241-EB59-68ED-0D8A-34659FF00F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8076" y="5309768"/>
            <a:ext cx="6172199" cy="872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72</cp:revision>
  <dcterms:created xsi:type="dcterms:W3CDTF">2022-08-08T03:48:13Z</dcterms:created>
  <dcterms:modified xsi:type="dcterms:W3CDTF">2022-08-08T03:59:56Z</dcterms:modified>
</cp:coreProperties>
</file>