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BACB-9484-A98A-962E-B0CDACB92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9EF46-3568-E473-EC5C-B5FB76C4F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89101-E78C-2F4B-B474-2DE2DE77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76297-1B32-181F-BD54-2523A4AD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806EC-AF8E-1769-39BA-76A131DA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1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530C-BD16-4AA3-E21F-486F2FD7E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65944D-2497-36B7-0758-E81838050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35117-53CB-6EA1-3628-65619662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53F83-2DE5-33B0-76B2-217AAB14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2E21F-AE8C-7683-171B-1AF4DAC5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8449C-E413-2394-DD9A-479BD890B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907B98-B1C8-56A3-1971-78EA24A48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34011-E0A1-265F-25CD-0B13B6CD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0340D-D7C5-2F2D-2771-21A9252A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37B69-3160-7787-8301-B626F5D2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9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7A14F-7323-B9EF-B00C-4B569BFD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AFDCB-15E3-5109-9498-E6A4E7A22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FAF2D-A986-2BD5-8815-4D448D75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D1746-F5CC-FFB5-B081-D7BF462E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3ED7B-178D-1CBF-BABC-245EE1D4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4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4EAE-CF7E-EBF4-B69B-05620040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889BA-676B-4788-E7B4-BD94220EE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8699-DCC9-703C-4BC3-FD00D1F4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CDCC-A17D-3E0F-5105-D3D29728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B6CFC-608E-5476-0094-9586E8EF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1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22D0-6A37-214D-5DD1-851699CE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50C72-430C-630F-79A6-F8184DE2B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76D45-7DFB-18BB-41A4-56516BEC6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2193E-5DBA-A546-4147-D375556B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D6DA6-9A7B-D3FE-5FE7-B1460E49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D8293-3CB6-0112-E75E-E923153C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E1EF-BC48-0E35-3BE6-E489ADB8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2034D-B3E0-9CC6-E69A-601E3E386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81AC6-666B-4DAD-064E-4B3E937E4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475A7-9107-7C0D-6998-62E1B64DE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DF321-400E-6D8E-2D37-542F3C46B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140BC9-7AA8-53D2-699E-BC5C047C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B38E9-ACE3-1299-929D-A73601307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4C9FB6-44EC-ACC0-A5E3-99F545D2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8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2600-05FA-8594-ED90-5A5205C4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2EF2E-661E-2F4F-4AD7-689BB31FA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AE814-1A31-F655-025A-80AA73FAE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A7B37-4A89-853A-19C0-D5FA189B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FACAD1-6FC8-75F6-F031-ACCCD43AD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99029-23E4-FBAB-428B-137241C4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F8731-6A2F-2B8F-5728-503A6F92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1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1988-18BE-CA0E-8249-AB5F51E00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33FB2-1AD8-D110-426A-44EED1371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BB7A1-3B93-936C-485E-2CD5A20D8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45B5C-C618-1A67-6DB0-8CE6F49B8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2C978-475E-8144-30BC-FE026972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E86CC-88CC-BD5A-9417-66E2E9E8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8D07-073C-B547-2A0C-A6B53952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52F2D3-2B3C-14CB-5E7E-FEEFB1DA9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D9E64-C802-58F4-9449-65B451219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15220-11AC-9F8F-5ED8-6EC10FA73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1B97E-E96E-B89B-D62A-95D2E561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FAB93-1945-2139-AA07-0E65A3C7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9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27BD0-2A8F-BEAE-7D0A-109D1A1B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F70B3-E41E-8EB9-8768-E4F33B9A4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77AF3-2BDD-79C3-B974-BB229815F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B1AED-A605-40B6-959B-C077D7E1F319}" type="datetimeFigureOut">
              <a:rPr lang="en-US" smtClean="0"/>
              <a:t>03-Aug-22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D90FC-0E26-37C9-CCE5-08FA57BFC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A746D-5FBE-1518-A202-9D8688254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DA694-4312-466C-B2C6-D4D0B4E3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8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12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jpg"/><Relationship Id="rId10" Type="http://schemas.openxmlformats.org/officeDocument/2006/relationships/image" Target="../media/image22.png"/><Relationship Id="rId4" Type="http://schemas.openxmlformats.org/officeDocument/2006/relationships/image" Target="../media/image16.jp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Tetherless</a:t>
            </a:r>
            <a:r>
              <a:rPr spc="-145" dirty="0"/>
              <a:t> </a:t>
            </a:r>
            <a:r>
              <a:rPr dirty="0"/>
              <a:t>Pulse</a:t>
            </a:r>
            <a:r>
              <a:rPr spc="-130" dirty="0"/>
              <a:t> </a:t>
            </a:r>
            <a:r>
              <a:rPr spc="-10" dirty="0"/>
              <a:t>Oximetry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29900" y="364236"/>
            <a:ext cx="1190244" cy="63398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1170" y="5028091"/>
            <a:ext cx="1257273" cy="144225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703577" y="6126581"/>
            <a:ext cx="1108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Root</a:t>
            </a:r>
            <a:r>
              <a:rPr sz="900" spc="-2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333333"/>
                </a:solidFill>
                <a:latin typeface="Trebuchet MS"/>
                <a:cs typeface="Trebuchet MS"/>
              </a:rPr>
              <a:t>with</a:t>
            </a:r>
            <a:r>
              <a:rPr sz="900" spc="-1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333333"/>
                </a:solidFill>
                <a:latin typeface="Trebuchet MS"/>
                <a:cs typeface="Trebuchet MS"/>
              </a:rPr>
              <a:t>Radical-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7</a:t>
            </a:r>
            <a:r>
              <a:rPr sz="900" spc="1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50" dirty="0">
                <a:solidFill>
                  <a:srgbClr val="333333"/>
                </a:solidFill>
                <a:latin typeface="Trebuchet MS"/>
                <a:cs typeface="Trebuchet MS"/>
              </a:rPr>
              <a:t>&amp;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Radius</a:t>
            </a:r>
            <a:r>
              <a:rPr sz="900" spc="7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PPG</a:t>
            </a:r>
            <a:r>
              <a:rPr sz="900" spc="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Trebuchet MS"/>
                <a:cs typeface="Trebuchet MS"/>
              </a:rPr>
              <a:t>receiver</a:t>
            </a:r>
            <a:endParaRPr sz="900" dirty="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20246" y="5127516"/>
            <a:ext cx="2304079" cy="94919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249548" y="6211316"/>
            <a:ext cx="16802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333333"/>
                </a:solidFill>
                <a:latin typeface="Trebuchet MS"/>
                <a:cs typeface="Trebuchet MS"/>
              </a:rPr>
              <a:t>Rad-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97</a:t>
            </a:r>
            <a:r>
              <a:rPr sz="900" spc="1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333333"/>
                </a:solidFill>
                <a:latin typeface="Trebuchet MS"/>
                <a:cs typeface="Trebuchet MS"/>
              </a:rPr>
              <a:t>with</a:t>
            </a:r>
            <a:r>
              <a:rPr sz="900" spc="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Radius</a:t>
            </a:r>
            <a:r>
              <a:rPr sz="900" spc="5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PPG</a:t>
            </a:r>
            <a:r>
              <a:rPr sz="900" spc="2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Trebuchet MS"/>
                <a:cs typeface="Trebuchet MS"/>
              </a:rPr>
              <a:t>receiver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565" y="2919196"/>
            <a:ext cx="4752340" cy="18395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100" b="1" dirty="0">
                <a:solidFill>
                  <a:srgbClr val="5A5A5A"/>
                </a:solidFill>
                <a:latin typeface="Trebuchet MS"/>
                <a:cs typeface="Trebuchet MS"/>
              </a:rPr>
              <a:t>Radius</a:t>
            </a:r>
            <a:r>
              <a:rPr sz="1100" b="1" spc="-8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A5A5A"/>
                </a:solidFill>
                <a:latin typeface="Trebuchet MS"/>
                <a:cs typeface="Trebuchet MS"/>
              </a:rPr>
              <a:t>PPG</a:t>
            </a:r>
            <a:r>
              <a:rPr sz="1100" b="1" dirty="0">
                <a:solidFill>
                  <a:srgbClr val="5A5A5A"/>
                </a:solidFill>
                <a:latin typeface="Arial Narrow"/>
                <a:cs typeface="Arial Narrow"/>
              </a:rPr>
              <a:t>™</a:t>
            </a:r>
            <a:r>
              <a:rPr sz="1100" b="1" spc="50" dirty="0">
                <a:solidFill>
                  <a:srgbClr val="5A5A5A"/>
                </a:solidFill>
                <a:latin typeface="Arial Narrow"/>
                <a:cs typeface="Arial Narrow"/>
              </a:rPr>
              <a:t> </a:t>
            </a:r>
            <a:r>
              <a:rPr sz="1100" b="1" dirty="0">
                <a:solidFill>
                  <a:srgbClr val="5A5A5A"/>
                </a:solidFill>
                <a:latin typeface="Trebuchet MS"/>
                <a:cs typeface="Trebuchet MS"/>
              </a:rPr>
              <a:t>-</a:t>
            </a:r>
            <a:r>
              <a:rPr sz="1100" b="1" spc="-5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5A5A5A"/>
                </a:solidFill>
                <a:latin typeface="Trebuchet MS"/>
                <a:cs typeface="Trebuchet MS"/>
              </a:rPr>
              <a:t>Hospital</a:t>
            </a:r>
            <a:r>
              <a:rPr sz="1100" b="1" spc="-5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A5A5A"/>
                </a:solidFill>
                <a:latin typeface="Trebuchet MS"/>
                <a:cs typeface="Trebuchet MS"/>
              </a:rPr>
              <a:t>based</a:t>
            </a:r>
            <a:r>
              <a:rPr sz="1100" b="1" spc="-4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b="1" spc="-30" dirty="0">
                <a:solidFill>
                  <a:srgbClr val="5A5A5A"/>
                </a:solidFill>
                <a:latin typeface="Trebuchet MS"/>
                <a:cs typeface="Trebuchet MS"/>
              </a:rPr>
              <a:t>tetherless</a:t>
            </a:r>
            <a:r>
              <a:rPr sz="1100" b="1" spc="-7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5A5A5A"/>
                </a:solidFill>
                <a:latin typeface="Trebuchet MS"/>
                <a:cs typeface="Trebuchet MS"/>
              </a:rPr>
              <a:t>pulse</a:t>
            </a:r>
            <a:r>
              <a:rPr sz="1100" b="1" spc="-6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5A5A5A"/>
                </a:solidFill>
                <a:latin typeface="Trebuchet MS"/>
                <a:cs typeface="Trebuchet MS"/>
              </a:rPr>
              <a:t>oximetry</a:t>
            </a:r>
            <a:endParaRPr sz="11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300"/>
              </a:spcBef>
            </a:pP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Continuous</a:t>
            </a:r>
            <a:r>
              <a:rPr sz="1100" spc="-1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wireless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surveillance</a:t>
            </a:r>
            <a:r>
              <a:rPr sz="1100" spc="-1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of</a:t>
            </a:r>
            <a:r>
              <a:rPr sz="1100" spc="1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patients in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5A5A5A"/>
                </a:solidFill>
                <a:latin typeface="Trebuchet MS"/>
                <a:cs typeface="Trebuchet MS"/>
              </a:rPr>
              <a:t>hospital.</a:t>
            </a:r>
            <a:r>
              <a:rPr sz="1100" spc="-4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Pairs 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with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Rad-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97</a:t>
            </a:r>
            <a:r>
              <a:rPr sz="1100" spc="-25" dirty="0">
                <a:solidFill>
                  <a:srgbClr val="5A5A5A"/>
                </a:solidFill>
                <a:latin typeface="Trebuchet MS"/>
                <a:cs typeface="Trebuchet MS"/>
              </a:rPr>
              <a:t> or Radical-7.</a:t>
            </a:r>
            <a:endParaRPr sz="11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Code:</a:t>
            </a:r>
            <a:r>
              <a:rPr sz="1100" spc="1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4776</a:t>
            </a:r>
            <a:r>
              <a:rPr sz="1100" spc="-2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315" dirty="0">
                <a:solidFill>
                  <a:srgbClr val="5A5A5A"/>
                </a:solidFill>
                <a:latin typeface="Trebuchet MS"/>
                <a:cs typeface="Trebuchet MS"/>
              </a:rPr>
              <a:t>–</a:t>
            </a:r>
            <a:r>
              <a:rPr sz="1100" spc="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Radius</a:t>
            </a:r>
            <a:r>
              <a:rPr sz="1100" spc="1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5A5A5A"/>
                </a:solidFill>
                <a:latin typeface="Trebuchet MS"/>
                <a:cs typeface="Trebuchet MS"/>
              </a:rPr>
              <a:t>Tº*</a:t>
            </a:r>
            <a:endParaRPr sz="11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Code: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9954</a:t>
            </a:r>
            <a:r>
              <a:rPr sz="1100" spc="-5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(Neo) 9954</a:t>
            </a:r>
            <a:r>
              <a:rPr sz="1100" spc="-3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(Adt)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315" dirty="0">
                <a:solidFill>
                  <a:srgbClr val="5A5A5A"/>
                </a:solidFill>
                <a:latin typeface="Trebuchet MS"/>
                <a:cs typeface="Trebuchet MS"/>
              </a:rPr>
              <a:t>–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 Radius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50" dirty="0">
                <a:solidFill>
                  <a:srgbClr val="5A5A5A"/>
                </a:solidFill>
                <a:latin typeface="Trebuchet MS"/>
                <a:cs typeface="Trebuchet MS"/>
              </a:rPr>
              <a:t>PPG</a:t>
            </a:r>
            <a:r>
              <a:rPr sz="1100" spc="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Kit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(pairs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to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 Rad-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97</a:t>
            </a:r>
            <a:r>
              <a:rPr sz="1100" spc="-3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or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5A5A5A"/>
                </a:solidFill>
                <a:latin typeface="Trebuchet MS"/>
                <a:cs typeface="Trebuchet MS"/>
              </a:rPr>
              <a:t>Radical-7)</a:t>
            </a:r>
            <a:endParaRPr sz="1100" dirty="0">
              <a:latin typeface="Trebuchet MS"/>
              <a:cs typeface="Trebuchet MS"/>
            </a:endParaRPr>
          </a:p>
          <a:p>
            <a:pPr marL="184785" indent="-172720">
              <a:lnSpc>
                <a:spcPct val="100000"/>
              </a:lnSpc>
              <a:spcBef>
                <a:spcPts val="300"/>
              </a:spcBef>
              <a:buClr>
                <a:srgbClr val="DD0023"/>
              </a:buClr>
              <a:buFont typeface="Arial"/>
              <a:buChar char="•"/>
              <a:tabLst>
                <a:tab pos="185420" algn="l"/>
              </a:tabLst>
            </a:pPr>
            <a:r>
              <a:rPr sz="1100" spc="55" dirty="0">
                <a:solidFill>
                  <a:srgbClr val="5A5A5A"/>
                </a:solidFill>
                <a:latin typeface="Trebuchet MS"/>
                <a:cs typeface="Trebuchet MS"/>
              </a:rPr>
              <a:t>Masimo</a:t>
            </a:r>
            <a:r>
              <a:rPr sz="1100" spc="-6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Rainbow</a:t>
            </a:r>
            <a:r>
              <a:rPr sz="1100" spc="-6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0" dirty="0">
                <a:solidFill>
                  <a:srgbClr val="5A5A5A"/>
                </a:solidFill>
                <a:latin typeface="Trebuchet MS"/>
                <a:cs typeface="Trebuchet MS"/>
              </a:rPr>
              <a:t>&amp;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55" dirty="0">
                <a:solidFill>
                  <a:srgbClr val="5A5A5A"/>
                </a:solidFill>
                <a:latin typeface="Trebuchet MS"/>
                <a:cs typeface="Trebuchet MS"/>
              </a:rPr>
              <a:t>SET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technology</a:t>
            </a:r>
            <a:endParaRPr sz="1100" dirty="0">
              <a:latin typeface="Trebuchet MS"/>
              <a:cs typeface="Trebuchet MS"/>
            </a:endParaRPr>
          </a:p>
          <a:p>
            <a:pPr marL="184785" indent="-172720">
              <a:lnSpc>
                <a:spcPct val="100000"/>
              </a:lnSpc>
              <a:spcBef>
                <a:spcPts val="300"/>
              </a:spcBef>
              <a:buClr>
                <a:srgbClr val="DD0023"/>
              </a:buClr>
              <a:buFont typeface="Arial"/>
              <a:buChar char="•"/>
              <a:tabLst>
                <a:tab pos="185420" algn="l"/>
              </a:tabLst>
            </a:pP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Parameters: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SpO2,</a:t>
            </a:r>
            <a:r>
              <a:rPr sz="1100" spc="-6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PR,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5A5A5A"/>
                </a:solidFill>
                <a:latin typeface="Trebuchet MS"/>
                <a:cs typeface="Trebuchet MS"/>
              </a:rPr>
              <a:t>Pi,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PVi,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5A5A5A"/>
                </a:solidFill>
                <a:latin typeface="Trebuchet MS"/>
                <a:cs typeface="Trebuchet MS"/>
              </a:rPr>
              <a:t>RRp,</a:t>
            </a:r>
            <a:r>
              <a:rPr sz="1100" spc="-5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Temp</a:t>
            </a:r>
            <a:r>
              <a:rPr sz="1100" spc="-5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(optional)</a:t>
            </a:r>
            <a:endParaRPr sz="1100" dirty="0">
              <a:latin typeface="Trebuchet MS"/>
              <a:cs typeface="Trebuchet MS"/>
            </a:endParaRPr>
          </a:p>
          <a:p>
            <a:pPr marL="12700" marR="259079">
              <a:lnSpc>
                <a:spcPct val="122700"/>
              </a:lnSpc>
              <a:buClr>
                <a:srgbClr val="DD0023"/>
              </a:buClr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Single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Patient</a:t>
            </a:r>
            <a:r>
              <a:rPr sz="1100" spc="-1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Use</a:t>
            </a:r>
            <a:r>
              <a:rPr sz="1100" spc="-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sensor</a:t>
            </a:r>
            <a:r>
              <a:rPr sz="1100" spc="-1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50" dirty="0">
                <a:solidFill>
                  <a:srgbClr val="5A5A5A"/>
                </a:solidFill>
                <a:latin typeface="Trebuchet MS"/>
                <a:cs typeface="Trebuchet MS"/>
              </a:rPr>
              <a:t>uses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Bluetooth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to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connect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to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a</a:t>
            </a:r>
            <a:r>
              <a:rPr sz="1100" spc="-1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host</a:t>
            </a:r>
            <a:r>
              <a:rPr sz="1100" spc="-2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device.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Brand:</a:t>
            </a:r>
            <a:r>
              <a:rPr sz="1100" spc="-4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DD0023"/>
                </a:solidFill>
                <a:latin typeface="Trebuchet MS"/>
                <a:cs typeface="Trebuchet MS"/>
              </a:rPr>
              <a:t>Masimo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87013" y="1616128"/>
            <a:ext cx="633171" cy="81007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314446" y="2475991"/>
            <a:ext cx="9734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A5A5A"/>
                </a:solidFill>
                <a:latin typeface="Trebuchet MS"/>
                <a:cs typeface="Trebuchet MS"/>
              </a:rPr>
              <a:t>Radius</a:t>
            </a:r>
            <a:r>
              <a:rPr sz="900" spc="8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5A5A5A"/>
                </a:solidFill>
                <a:latin typeface="Trebuchet MS"/>
                <a:cs typeface="Trebuchet MS"/>
              </a:rPr>
              <a:t>Tº*</a:t>
            </a:r>
            <a:r>
              <a:rPr sz="900" spc="5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5A5A5A"/>
                </a:solidFill>
                <a:latin typeface="Trebuchet MS"/>
                <a:cs typeface="Trebuchet MS"/>
              </a:rPr>
              <a:t>(Temp)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47116" y="1691639"/>
            <a:ext cx="2383536" cy="864523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299717" y="2491866"/>
            <a:ext cx="12414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A5A5A"/>
                </a:solidFill>
                <a:latin typeface="Trebuchet MS"/>
                <a:cs typeface="Trebuchet MS"/>
              </a:rPr>
              <a:t>Radius</a:t>
            </a:r>
            <a:r>
              <a:rPr sz="900" spc="7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5A5A5A"/>
                </a:solidFill>
                <a:latin typeface="Trebuchet MS"/>
                <a:cs typeface="Trebuchet MS"/>
              </a:rPr>
              <a:t>PPG</a:t>
            </a:r>
            <a:r>
              <a:rPr sz="900" spc="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5A5A5A"/>
                </a:solidFill>
                <a:latin typeface="Trebuchet MS"/>
                <a:cs typeface="Trebuchet MS"/>
              </a:rPr>
              <a:t>Neo</a:t>
            </a:r>
            <a:r>
              <a:rPr sz="900" spc="3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5A5A5A"/>
                </a:solidFill>
                <a:latin typeface="Trebuchet MS"/>
                <a:cs typeface="Trebuchet MS"/>
              </a:rPr>
              <a:t>Sensor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93740" y="6427114"/>
            <a:ext cx="6051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Dec </a:t>
            </a:r>
            <a:r>
              <a:rPr sz="1200" spc="-20" dirty="0">
                <a:solidFill>
                  <a:srgbClr val="888888"/>
                </a:solidFill>
                <a:latin typeface="Calibri"/>
                <a:cs typeface="Calibri"/>
              </a:rPr>
              <a:t>2021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820155" y="2534100"/>
            <a:ext cx="5582920" cy="3242945"/>
            <a:chOff x="5820155" y="2534100"/>
            <a:chExt cx="5582920" cy="3242945"/>
          </a:xfrm>
        </p:grpSpPr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20155" y="2534100"/>
              <a:ext cx="5582411" cy="324277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39027" y="3200399"/>
              <a:ext cx="1016507" cy="90678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935852" y="3197224"/>
              <a:ext cx="1022985" cy="913130"/>
            </a:xfrm>
            <a:custGeom>
              <a:avLst/>
              <a:gdLst/>
              <a:ahLst/>
              <a:cxnLst/>
              <a:rect l="l" t="t" r="r" b="b"/>
              <a:pathLst>
                <a:path w="1022984" h="913129">
                  <a:moveTo>
                    <a:pt x="0" y="913130"/>
                  </a:moveTo>
                  <a:lnTo>
                    <a:pt x="1022857" y="913130"/>
                  </a:lnTo>
                  <a:lnTo>
                    <a:pt x="1022857" y="0"/>
                  </a:lnTo>
                  <a:lnTo>
                    <a:pt x="0" y="0"/>
                  </a:lnTo>
                  <a:lnTo>
                    <a:pt x="0" y="913130"/>
                  </a:lnTo>
                  <a:close/>
                </a:path>
              </a:pathLst>
            </a:custGeom>
            <a:ln w="6350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35395" y="3089147"/>
              <a:ext cx="219455" cy="216407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6132067" y="1761591"/>
            <a:ext cx="4551045" cy="8559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00" b="1" spc="-30" dirty="0">
                <a:solidFill>
                  <a:srgbClr val="5A5A5A"/>
                </a:solidFill>
                <a:latin typeface="Trebuchet MS"/>
                <a:cs typeface="Trebuchet MS"/>
              </a:rPr>
              <a:t>Patient</a:t>
            </a:r>
            <a:r>
              <a:rPr sz="1100" b="1" spc="-3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5A5A5A"/>
                </a:solidFill>
                <a:latin typeface="Trebuchet MS"/>
                <a:cs typeface="Trebuchet MS"/>
              </a:rPr>
              <a:t>SafteyNet</a:t>
            </a:r>
            <a:endParaRPr sz="1100">
              <a:latin typeface="Trebuchet MS"/>
              <a:cs typeface="Trebuchet MS"/>
            </a:endParaRPr>
          </a:p>
          <a:p>
            <a:pPr marL="12700" marR="5080">
              <a:lnSpc>
                <a:spcPts val="1190"/>
              </a:lnSpc>
              <a:spcBef>
                <a:spcPts val="315"/>
              </a:spcBef>
            </a:pP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Remote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 monitoring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and</a:t>
            </a:r>
            <a:r>
              <a:rPr sz="1100" spc="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Clinician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Notification</a:t>
            </a:r>
            <a:r>
              <a:rPr sz="1100" spc="1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system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which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displays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near </a:t>
            </a:r>
            <a:r>
              <a:rPr sz="1100" spc="-55" dirty="0">
                <a:solidFill>
                  <a:srgbClr val="5A5A5A"/>
                </a:solidFill>
                <a:latin typeface="Trebuchet MS"/>
                <a:cs typeface="Trebuchet MS"/>
              </a:rPr>
              <a:t>real-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time</a:t>
            </a:r>
            <a:r>
              <a:rPr sz="1100" spc="-3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information</a:t>
            </a:r>
            <a:r>
              <a:rPr sz="1100" spc="-2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from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any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connected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55" dirty="0">
                <a:solidFill>
                  <a:srgbClr val="5A5A5A"/>
                </a:solidFill>
                <a:latin typeface="Trebuchet MS"/>
                <a:cs typeface="Trebuchet MS"/>
              </a:rPr>
              <a:t>Masimo</a:t>
            </a:r>
            <a:r>
              <a:rPr sz="1100" spc="-4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device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at</a:t>
            </a:r>
            <a:r>
              <a:rPr sz="1100" spc="-1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a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central station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and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allows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for</a:t>
            </a:r>
            <a:r>
              <a:rPr sz="1100" spc="-3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alarms</a:t>
            </a:r>
            <a:r>
              <a:rPr sz="1100" spc="-5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and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alerts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from</a:t>
            </a:r>
            <a:r>
              <a:rPr sz="1100" spc="-3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bedside</a:t>
            </a:r>
            <a:r>
              <a:rPr sz="1100" spc="-3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5A5A5A"/>
                </a:solidFill>
                <a:latin typeface="Trebuchet MS"/>
                <a:cs typeface="Trebuchet MS"/>
              </a:rPr>
              <a:t>devices</a:t>
            </a:r>
            <a:r>
              <a:rPr sz="1100" spc="-5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to</a:t>
            </a:r>
            <a:r>
              <a:rPr sz="1100" spc="-2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be</a:t>
            </a:r>
            <a:r>
              <a:rPr sz="1100" spc="-55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5A5A5A"/>
                </a:solidFill>
                <a:latin typeface="Trebuchet MS"/>
                <a:cs typeface="Trebuchet MS"/>
              </a:rPr>
              <a:t>sent </a:t>
            </a:r>
            <a:r>
              <a:rPr sz="1100" spc="-35" dirty="0">
                <a:solidFill>
                  <a:srgbClr val="5A5A5A"/>
                </a:solidFill>
                <a:latin typeface="Trebuchet MS"/>
                <a:cs typeface="Trebuchet MS"/>
              </a:rPr>
              <a:t>directly</a:t>
            </a:r>
            <a:r>
              <a:rPr sz="1100" spc="-4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5A5A5A"/>
                </a:solidFill>
                <a:latin typeface="Trebuchet MS"/>
                <a:cs typeface="Trebuchet MS"/>
              </a:rPr>
              <a:t>to</a:t>
            </a:r>
            <a:r>
              <a:rPr sz="1100" spc="-50" dirty="0">
                <a:solidFill>
                  <a:srgbClr val="5A5A5A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5A5A5A"/>
                </a:solidFill>
                <a:latin typeface="Trebuchet MS"/>
                <a:cs typeface="Trebuchet MS"/>
              </a:rPr>
              <a:t>clinicians.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Tetherless</a:t>
            </a:r>
            <a:r>
              <a:rPr spc="-110" dirty="0"/>
              <a:t> </a:t>
            </a:r>
            <a:r>
              <a:rPr dirty="0"/>
              <a:t>pulse</a:t>
            </a:r>
            <a:r>
              <a:rPr spc="-100" dirty="0"/>
              <a:t> </a:t>
            </a:r>
            <a:r>
              <a:rPr spc="-10" dirty="0"/>
              <a:t>oximetry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5998" y="2191511"/>
          <a:ext cx="9951720" cy="4143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5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Single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patient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use</a:t>
                      </a:r>
                      <a:r>
                        <a:rPr sz="1100" spc="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b="1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b="1" spc="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Adt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396875" indent="-343535">
                        <a:lnSpc>
                          <a:spcPct val="100000"/>
                        </a:lnSpc>
                        <a:spcBef>
                          <a:spcPts val="95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Adults,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&gt;30kg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Single </a:t>
                      </a:r>
                      <a:r>
                        <a:rPr sz="10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patient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use</a:t>
                      </a:r>
                      <a:r>
                        <a:rPr sz="100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b="1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b="1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Neo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397510" indent="-343535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7510" algn="l"/>
                          <a:tab pos="398145" algn="l"/>
                        </a:tabLst>
                      </a:pP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105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Adult/Neonatal,</a:t>
                      </a:r>
                      <a:r>
                        <a:rPr sz="1050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Weight</a:t>
                      </a:r>
                      <a:r>
                        <a:rPr sz="105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&lt;3kg</a:t>
                      </a:r>
                      <a:r>
                        <a:rPr sz="105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105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&gt;40kg</a:t>
                      </a:r>
                      <a:endParaRPr sz="1050" dirty="0">
                        <a:latin typeface="Trebuchet MS"/>
                        <a:cs typeface="Trebuchet MS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 marL="53975" marR="2789555">
                        <a:lnSpc>
                          <a:spcPct val="107300"/>
                        </a:lnSpc>
                        <a:spcBef>
                          <a:spcPts val="490"/>
                        </a:spcBef>
                      </a:pPr>
                      <a:r>
                        <a:rPr sz="1100" dirty="0">
                          <a:solidFill>
                            <a:srgbClr val="DD0023"/>
                          </a:solidFill>
                          <a:latin typeface="Trebuchet MS"/>
                          <a:cs typeface="Trebuchet MS"/>
                        </a:rPr>
                        <a:t>4582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1100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Adt,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Adult SpO2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Adhesive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Sensor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marR="2131695">
                        <a:lnSpc>
                          <a:spcPct val="107300"/>
                        </a:lnSpc>
                        <a:spcBef>
                          <a:spcPts val="490"/>
                        </a:spcBef>
                      </a:pPr>
                      <a:r>
                        <a:rPr sz="1100" dirty="0">
                          <a:solidFill>
                            <a:srgbClr val="DD0023"/>
                          </a:solidFill>
                          <a:latin typeface="Trebuchet MS"/>
                          <a:cs typeface="Trebuchet MS"/>
                        </a:rPr>
                        <a:t>4585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Neo,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Adult/Neonatal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SpO2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Adhesive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Sensor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18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Reusable</a:t>
                      </a:r>
                      <a:r>
                        <a:rPr sz="1100" b="1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396875" indent="-343535">
                        <a:lnSpc>
                          <a:spcPct val="100000"/>
                        </a:lnSpc>
                        <a:spcBef>
                          <a:spcPts val="95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Reusable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Wireless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Transmitter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396875" indent="-343535">
                        <a:lnSpc>
                          <a:spcPct val="100000"/>
                        </a:lnSpc>
                        <a:spcBef>
                          <a:spcPts val="95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Includes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r>
                        <a:rPr sz="1100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r>
                        <a:rPr sz="1100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Holder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54610" marR="2072639">
                        <a:lnSpc>
                          <a:spcPct val="107300"/>
                        </a:lnSpc>
                        <a:spcBef>
                          <a:spcPts val="585"/>
                        </a:spcBef>
                      </a:pPr>
                      <a:r>
                        <a:rPr sz="1100" dirty="0">
                          <a:solidFill>
                            <a:srgbClr val="DD0023"/>
                          </a:solidFill>
                          <a:latin typeface="Trebuchet MS"/>
                          <a:cs typeface="Trebuchet MS"/>
                        </a:rPr>
                        <a:t>4674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1100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Neo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Replacement</a:t>
                      </a:r>
                      <a:r>
                        <a:rPr sz="110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Tapes,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Large,</a:t>
                      </a:r>
                      <a:r>
                        <a:rPr sz="110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110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use 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with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Neo.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Also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available</a:t>
                      </a:r>
                      <a:r>
                        <a:rPr sz="11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use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with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RD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&amp;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LNCS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SET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Neo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785">
                <a:tc>
                  <a:txBody>
                    <a:bodyPr/>
                    <a:lstStyle/>
                    <a:p>
                      <a:pPr marL="53975" marR="1739900">
                        <a:lnSpc>
                          <a:spcPct val="107300"/>
                        </a:lnSpc>
                        <a:spcBef>
                          <a:spcPts val="284"/>
                        </a:spcBef>
                      </a:pPr>
                      <a:r>
                        <a:rPr sz="1100" dirty="0">
                          <a:solidFill>
                            <a:srgbClr val="DD0023"/>
                          </a:solidFill>
                          <a:latin typeface="Trebuchet MS"/>
                          <a:cs typeface="Trebuchet MS"/>
                        </a:rPr>
                        <a:t>4586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110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Reusable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Chip,</a:t>
                      </a:r>
                      <a:r>
                        <a:rPr sz="110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reusable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wireless 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transmitter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1/box</a:t>
                      </a:r>
                      <a:r>
                        <a:rPr sz="1100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includes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holder.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090">
                <a:tc>
                  <a:txBody>
                    <a:bodyPr/>
                    <a:lstStyle/>
                    <a:p>
                      <a:pPr marL="53975" marR="2907030">
                        <a:lnSpc>
                          <a:spcPct val="107300"/>
                        </a:lnSpc>
                        <a:spcBef>
                          <a:spcPts val="590"/>
                        </a:spcBef>
                      </a:pP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b="1" spc="-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114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T°</a:t>
                      </a:r>
                      <a:r>
                        <a:rPr sz="1100" b="1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Masimo</a:t>
                      </a:r>
                      <a:r>
                        <a:rPr sz="1100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SafetyNet 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8-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day</a:t>
                      </a:r>
                      <a:r>
                        <a:rPr sz="11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supply</a:t>
                      </a:r>
                      <a:r>
                        <a:rPr sz="1100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Includes: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  <a:p>
                      <a:pPr marL="396875" indent="-343535">
                        <a:lnSpc>
                          <a:spcPct val="100000"/>
                        </a:lnSpc>
                        <a:spcBef>
                          <a:spcPts val="95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Tº</a:t>
                      </a:r>
                      <a:r>
                        <a:rPr sz="1100" spc="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sensor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  <a:p>
                      <a:pPr marL="396875" indent="-343535">
                        <a:lnSpc>
                          <a:spcPct val="100000"/>
                        </a:lnSpc>
                        <a:spcBef>
                          <a:spcPts val="85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Can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also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be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connected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Masimo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SafetyNet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DD0023"/>
                          </a:solidFill>
                          <a:latin typeface="Trebuchet MS"/>
                          <a:cs typeface="Trebuchet MS"/>
                        </a:rPr>
                        <a:t>4776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100" spc="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ADLT/PED</a:t>
                      </a:r>
                      <a:r>
                        <a:rPr sz="1100" spc="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Cntns</a:t>
                      </a:r>
                      <a:r>
                        <a:rPr sz="1100" spc="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Body</a:t>
                      </a:r>
                      <a:r>
                        <a:rPr sz="1100" spc="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Temp</a:t>
                      </a:r>
                      <a:r>
                        <a:rPr sz="1100" spc="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Sns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29900" y="364236"/>
            <a:ext cx="1190244" cy="6339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21735" y="2601467"/>
            <a:ext cx="2233582" cy="107289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40760" y="2603017"/>
            <a:ext cx="1484284" cy="106368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85590" y="3833887"/>
            <a:ext cx="1215135" cy="114831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405116" y="4322064"/>
            <a:ext cx="2157983" cy="62179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21068" y="559308"/>
            <a:ext cx="2990087" cy="105308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855980" y="1522831"/>
            <a:ext cx="4455160" cy="5911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00" b="1" spc="-10" dirty="0">
                <a:solidFill>
                  <a:srgbClr val="333333"/>
                </a:solidFill>
                <a:latin typeface="Trebuchet MS"/>
                <a:cs typeface="Trebuchet MS"/>
              </a:rPr>
              <a:t>Hospital</a:t>
            </a:r>
            <a:r>
              <a:rPr sz="1100" b="1" spc="-4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333333"/>
                </a:solidFill>
                <a:latin typeface="Trebuchet MS"/>
                <a:cs typeface="Trebuchet MS"/>
              </a:rPr>
              <a:t>based</a:t>
            </a:r>
            <a:r>
              <a:rPr sz="1100" b="1" spc="-30" dirty="0">
                <a:solidFill>
                  <a:srgbClr val="333333"/>
                </a:solidFill>
                <a:latin typeface="Trebuchet MS"/>
                <a:cs typeface="Trebuchet MS"/>
              </a:rPr>
              <a:t> tetherless</a:t>
            </a:r>
            <a:r>
              <a:rPr sz="1100" b="1" spc="-6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333333"/>
                </a:solidFill>
                <a:latin typeface="Trebuchet MS"/>
                <a:cs typeface="Trebuchet MS"/>
              </a:rPr>
              <a:t>pulse</a:t>
            </a:r>
            <a:r>
              <a:rPr sz="1100" b="1" spc="-5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333333"/>
                </a:solidFill>
                <a:latin typeface="Trebuchet MS"/>
                <a:cs typeface="Trebuchet MS"/>
              </a:rPr>
              <a:t>oximetry</a:t>
            </a:r>
            <a:endParaRPr sz="1100" dirty="0">
              <a:latin typeface="Trebuchet MS"/>
              <a:cs typeface="Trebuchet MS"/>
            </a:endParaRPr>
          </a:p>
          <a:p>
            <a:pPr marL="184785" indent="-172720">
              <a:lnSpc>
                <a:spcPct val="100000"/>
              </a:lnSpc>
              <a:spcBef>
                <a:spcPts val="170"/>
              </a:spcBef>
              <a:buClr>
                <a:srgbClr val="DD0023"/>
              </a:buClr>
              <a:buFont typeface="Arial"/>
              <a:buChar char="•"/>
              <a:tabLst>
                <a:tab pos="185420" algn="l"/>
              </a:tabLst>
            </a:pPr>
            <a:r>
              <a:rPr sz="1100" b="1" dirty="0">
                <a:solidFill>
                  <a:srgbClr val="333333"/>
                </a:solidFill>
                <a:latin typeface="Trebuchet MS"/>
                <a:cs typeface="Trebuchet MS"/>
              </a:rPr>
              <a:t>Radius</a:t>
            </a:r>
            <a:r>
              <a:rPr sz="1100" b="1" spc="-6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333333"/>
                </a:solidFill>
                <a:latin typeface="Trebuchet MS"/>
                <a:cs typeface="Trebuchet MS"/>
              </a:rPr>
              <a:t>PPG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:</a:t>
            </a:r>
            <a:r>
              <a:rPr sz="1100" spc="-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Continuous</a:t>
            </a:r>
            <a:r>
              <a:rPr sz="1100" spc="-4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wireless</a:t>
            </a:r>
            <a:r>
              <a:rPr sz="1100" spc="-5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Trebuchet MS"/>
                <a:cs typeface="Trebuchet MS"/>
              </a:rPr>
              <a:t>surveillance</a:t>
            </a:r>
            <a:r>
              <a:rPr sz="1100" spc="-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of</a:t>
            </a:r>
            <a:r>
              <a:rPr sz="1100" spc="-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Trebuchet MS"/>
                <a:cs typeface="Trebuchet MS"/>
              </a:rPr>
              <a:t>patients</a:t>
            </a:r>
            <a:r>
              <a:rPr sz="1100" spc="-5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333333"/>
                </a:solidFill>
                <a:latin typeface="Trebuchet MS"/>
                <a:cs typeface="Trebuchet MS"/>
              </a:rPr>
              <a:t>in</a:t>
            </a:r>
            <a:r>
              <a:rPr sz="1100" spc="-3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Trebuchet MS"/>
                <a:cs typeface="Trebuchet MS"/>
              </a:rPr>
              <a:t>hospital.</a:t>
            </a:r>
            <a:endParaRPr sz="1100" dirty="0">
              <a:latin typeface="Trebuchet MS"/>
              <a:cs typeface="Trebuchet MS"/>
            </a:endParaRPr>
          </a:p>
          <a:p>
            <a:pPr marL="184785" indent="-172720">
              <a:lnSpc>
                <a:spcPct val="100000"/>
              </a:lnSpc>
              <a:spcBef>
                <a:spcPts val="155"/>
              </a:spcBef>
              <a:buClr>
                <a:srgbClr val="DD0023"/>
              </a:buClr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Pairs </a:t>
            </a:r>
            <a:r>
              <a:rPr sz="1100" spc="-35" dirty="0">
                <a:solidFill>
                  <a:srgbClr val="333333"/>
                </a:solidFill>
                <a:latin typeface="Trebuchet MS"/>
                <a:cs typeface="Trebuchet MS"/>
              </a:rPr>
              <a:t>with</a:t>
            </a:r>
            <a:r>
              <a:rPr sz="1100" spc="1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333333"/>
                </a:solidFill>
                <a:latin typeface="Trebuchet MS"/>
                <a:cs typeface="Trebuchet MS"/>
              </a:rPr>
              <a:t>Rad-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97</a:t>
            </a:r>
            <a:r>
              <a:rPr sz="1100" spc="-2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or</a:t>
            </a:r>
            <a:r>
              <a:rPr sz="1100" spc="3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33333"/>
                </a:solidFill>
                <a:latin typeface="Trebuchet MS"/>
                <a:cs typeface="Trebuchet MS"/>
              </a:rPr>
              <a:t>Radical-7.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09515" y="5055108"/>
            <a:ext cx="1046988" cy="12527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Tetherless</a:t>
            </a:r>
            <a:r>
              <a:rPr spc="-110" dirty="0"/>
              <a:t> </a:t>
            </a:r>
            <a:r>
              <a:rPr dirty="0"/>
              <a:t>pulse</a:t>
            </a:r>
            <a:r>
              <a:rPr spc="-100" dirty="0"/>
              <a:t> </a:t>
            </a:r>
            <a:r>
              <a:rPr spc="-10" dirty="0"/>
              <a:t>oximetry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5998" y="2055876"/>
          <a:ext cx="9952354" cy="353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 gridSpan="3"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68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Wireless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Receiver</a:t>
                      </a:r>
                      <a:r>
                        <a:rPr sz="1100" b="1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MD20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396875" indent="-343535">
                        <a:lnSpc>
                          <a:spcPct val="100000"/>
                        </a:lnSpc>
                        <a:spcBef>
                          <a:spcPts val="95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Wireless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Receiver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with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MD20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Connector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396875" marR="2030095" indent="-342900">
                        <a:lnSpc>
                          <a:spcPct val="107100"/>
                        </a:lnSpc>
                        <a:spcBef>
                          <a:spcPts val="5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use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with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Sensor,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r>
                        <a:rPr sz="1100" spc="-8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&amp;</a:t>
                      </a:r>
                      <a:r>
                        <a:rPr sz="1100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Radical</a:t>
                      </a:r>
                      <a:r>
                        <a:rPr sz="1100" b="1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sz="1100" b="1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with</a:t>
                      </a:r>
                      <a:r>
                        <a:rPr sz="9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updated</a:t>
                      </a:r>
                      <a:r>
                        <a:rPr sz="9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9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MX</a:t>
                      </a:r>
                      <a:r>
                        <a:rPr sz="9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board </a:t>
                      </a:r>
                      <a:r>
                        <a:rPr sz="9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(SW</a:t>
                      </a:r>
                      <a:r>
                        <a:rPr sz="9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version </a:t>
                      </a:r>
                      <a:r>
                        <a:rPr sz="900" spc="9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MX</a:t>
                      </a:r>
                      <a:r>
                        <a:rPr sz="9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7.14.8.x</a:t>
                      </a:r>
                      <a:r>
                        <a:rPr sz="9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9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higher)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Wireless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Receiver</a:t>
                      </a:r>
                      <a:r>
                        <a:rPr sz="1100" b="1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M20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  <a:p>
                      <a:pPr marL="397510" indent="-343535">
                        <a:lnSpc>
                          <a:spcPct val="100000"/>
                        </a:lnSpc>
                        <a:spcBef>
                          <a:spcPts val="95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7510" algn="l"/>
                          <a:tab pos="398145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Wireless</a:t>
                      </a:r>
                      <a:r>
                        <a:rPr sz="11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Receiver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with </a:t>
                      </a:r>
                      <a:r>
                        <a:rPr sz="1100" spc="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MD20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Connector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  <a:p>
                      <a:pPr marL="397510" indent="-343535">
                        <a:lnSpc>
                          <a:spcPct val="100000"/>
                        </a:lnSpc>
                        <a:spcBef>
                          <a:spcPts val="95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7510" algn="l"/>
                          <a:tab pos="398145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110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Rad-</a:t>
                      </a:r>
                      <a:r>
                        <a:rPr sz="1100" b="1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97</a:t>
                      </a:r>
                      <a:r>
                        <a:rPr sz="1100" b="1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with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8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M20</a:t>
                      </a:r>
                      <a:r>
                        <a:rPr sz="1100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Connector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DD0023"/>
                          </a:solidFill>
                          <a:latin typeface="Trebuchet MS"/>
                          <a:cs typeface="Trebuchet MS"/>
                        </a:rPr>
                        <a:t>4588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110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Wireless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receiver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b="1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Radical</a:t>
                      </a:r>
                      <a:r>
                        <a:rPr sz="1100" b="1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sz="1100" b="1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MD20</a:t>
                      </a:r>
                      <a:r>
                        <a:rPr sz="1100" b="1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connector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marR="555625">
                        <a:lnSpc>
                          <a:spcPct val="1073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DD0023"/>
                          </a:solidFill>
                          <a:latin typeface="Trebuchet MS"/>
                          <a:cs typeface="Trebuchet MS"/>
                        </a:rPr>
                        <a:t>4587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Receiver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M20,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Wireless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Receiver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RAD97</a:t>
                      </a:r>
                      <a:r>
                        <a:rPr sz="1100" b="1" spc="-6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with</a:t>
                      </a:r>
                      <a:r>
                        <a:rPr sz="110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8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M20</a:t>
                      </a:r>
                      <a:r>
                        <a:rPr sz="1100" spc="-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Connector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b="1" spc="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6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Kit,</a:t>
                      </a:r>
                      <a:r>
                        <a:rPr sz="1100" b="1" spc="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Neo</a:t>
                      </a:r>
                      <a:r>
                        <a:rPr sz="1100" b="1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Adt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396875" indent="-343535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Adult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 </a:t>
                      </a:r>
                      <a:r>
                        <a:rPr sz="1050" b="1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050" b="1" spc="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Kit,</a:t>
                      </a:r>
                      <a:r>
                        <a:rPr sz="1050" b="1" spc="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Neo</a:t>
                      </a:r>
                      <a:endParaRPr sz="1050">
                        <a:latin typeface="Trebuchet MS"/>
                        <a:cs typeface="Trebuchet MS"/>
                      </a:endParaRPr>
                    </a:p>
                    <a:p>
                      <a:pPr marL="397510" indent="-343535">
                        <a:lnSpc>
                          <a:spcPct val="100000"/>
                        </a:lnSpc>
                        <a:spcBef>
                          <a:spcPts val="90"/>
                        </a:spcBef>
                        <a:buClr>
                          <a:srgbClr val="DD0023"/>
                        </a:buClr>
                        <a:buFont typeface="Symbol"/>
                        <a:buChar char=""/>
                        <a:tabLst>
                          <a:tab pos="397510" algn="l"/>
                          <a:tab pos="398145" algn="l"/>
                        </a:tabLst>
                      </a:pP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Adult/</a:t>
                      </a:r>
                      <a:r>
                        <a:rPr sz="1100" spc="-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Neonatal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2045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solidFill>
                            <a:srgbClr val="DD0023"/>
                          </a:solidFill>
                          <a:latin typeface="Trebuchet MS"/>
                          <a:cs typeface="Trebuchet MS"/>
                        </a:rPr>
                        <a:t>9954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110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Kit,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Adt</a:t>
                      </a:r>
                      <a:r>
                        <a:rPr sz="1100" spc="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comes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with: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226060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DD0023"/>
                        </a:buClr>
                        <a:buFont typeface="Arial"/>
                        <a:buChar char="•"/>
                        <a:tabLst>
                          <a:tab pos="226695" algn="l"/>
                        </a:tabLst>
                      </a:pP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4582</a:t>
                      </a:r>
                      <a:r>
                        <a:rPr sz="1050" spc="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x20</a:t>
                      </a:r>
                      <a:r>
                        <a:rPr sz="1050" spc="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05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05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Adult</a:t>
                      </a:r>
                      <a:r>
                        <a:rPr sz="1050" spc="-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Adhesive</a:t>
                      </a:r>
                      <a:r>
                        <a:rPr sz="1050" spc="1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sensors</a:t>
                      </a:r>
                      <a:endParaRPr sz="1050" dirty="0">
                        <a:latin typeface="Trebuchet MS"/>
                        <a:cs typeface="Trebuchet MS"/>
                      </a:endParaRPr>
                    </a:p>
                    <a:p>
                      <a:pPr marL="226060" indent="-172720">
                        <a:lnSpc>
                          <a:spcPct val="100000"/>
                        </a:lnSpc>
                        <a:spcBef>
                          <a:spcPts val="85"/>
                        </a:spcBef>
                        <a:buClr>
                          <a:srgbClr val="DD0023"/>
                        </a:buClr>
                        <a:buFont typeface="Arial"/>
                        <a:buChar char="•"/>
                        <a:tabLst>
                          <a:tab pos="226695" algn="l"/>
                        </a:tabLst>
                      </a:pP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4586</a:t>
                      </a:r>
                      <a:r>
                        <a:rPr sz="105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x1</a:t>
                      </a:r>
                      <a:r>
                        <a:rPr sz="105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05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Reusable</a:t>
                      </a:r>
                      <a:r>
                        <a:rPr sz="105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endParaRPr sz="1050" dirty="0">
                        <a:latin typeface="Trebuchet MS"/>
                        <a:cs typeface="Trebuchet MS"/>
                      </a:endParaRPr>
                    </a:p>
                    <a:p>
                      <a:pPr marL="226060" marR="2094230" indent="-172720">
                        <a:lnSpc>
                          <a:spcPct val="106700"/>
                        </a:lnSpc>
                        <a:spcBef>
                          <a:spcPts val="10"/>
                        </a:spcBef>
                        <a:buClr>
                          <a:srgbClr val="DD0023"/>
                        </a:buClr>
                        <a:buFont typeface="Arial"/>
                        <a:buChar char="•"/>
                        <a:tabLst>
                          <a:tab pos="226695" algn="l"/>
                        </a:tabLst>
                      </a:pP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4588</a:t>
                      </a:r>
                      <a:r>
                        <a:rPr sz="1050" spc="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(MD20)</a:t>
                      </a:r>
                      <a:r>
                        <a:rPr sz="1050" spc="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1050" b="1" spc="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4587</a:t>
                      </a:r>
                      <a:r>
                        <a:rPr sz="1050" spc="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(M20)</a:t>
                      </a:r>
                      <a:r>
                        <a:rPr sz="1050" spc="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x1</a:t>
                      </a:r>
                      <a:r>
                        <a:rPr sz="1050" spc="4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050" spc="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wireless receiver</a:t>
                      </a:r>
                      <a:endParaRPr sz="1050" dirty="0">
                        <a:latin typeface="Trebuchet MS"/>
                        <a:cs typeface="Trebuchet MS"/>
                      </a:endParaRPr>
                    </a:p>
                    <a:p>
                      <a:pPr marL="226060" indent="-172720">
                        <a:lnSpc>
                          <a:spcPct val="100000"/>
                        </a:lnSpc>
                        <a:spcBef>
                          <a:spcPts val="85"/>
                        </a:spcBef>
                        <a:buClr>
                          <a:srgbClr val="DD0023"/>
                        </a:buClr>
                        <a:buFont typeface="Arial"/>
                        <a:buChar char="•"/>
                        <a:tabLst>
                          <a:tab pos="226695" algn="l"/>
                        </a:tabLst>
                      </a:pPr>
                      <a:r>
                        <a:rPr sz="10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x1</a:t>
                      </a:r>
                      <a:r>
                        <a:rPr sz="1050" spc="-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MD20</a:t>
                      </a:r>
                      <a:r>
                        <a:rPr sz="1050" spc="-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1050" b="1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8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M20</a:t>
                      </a:r>
                      <a:r>
                        <a:rPr sz="1050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cable.</a:t>
                      </a:r>
                      <a:endParaRPr sz="1050" dirty="0">
                        <a:latin typeface="Trebuchet MS"/>
                        <a:cs typeface="Trebuchet MS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dirty="0">
                          <a:solidFill>
                            <a:srgbClr val="DD0023"/>
                          </a:solidFill>
                          <a:latin typeface="Trebuchet MS"/>
                          <a:cs typeface="Trebuchet MS"/>
                        </a:rPr>
                        <a:t>9955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sz="1100" spc="-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Radius</a:t>
                      </a:r>
                      <a:r>
                        <a:rPr sz="110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7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Kit,</a:t>
                      </a:r>
                      <a:r>
                        <a:rPr sz="110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Adult/Neo</a:t>
                      </a:r>
                      <a:r>
                        <a:rPr sz="110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comes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with: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226695" indent="-172720">
                        <a:lnSpc>
                          <a:spcPct val="100000"/>
                        </a:lnSpc>
                        <a:spcBef>
                          <a:spcPts val="95"/>
                        </a:spcBef>
                        <a:buClr>
                          <a:srgbClr val="DD0023"/>
                        </a:buClr>
                        <a:buFont typeface="Arial"/>
                        <a:buChar char="•"/>
                        <a:tabLst>
                          <a:tab pos="227329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4585</a:t>
                      </a:r>
                      <a:r>
                        <a:rPr sz="1100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x20 Radius</a:t>
                      </a:r>
                      <a:r>
                        <a:rPr sz="1100" spc="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Adult</a:t>
                      </a:r>
                      <a:r>
                        <a:rPr sz="1100" spc="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Adhesive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sensors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226695" indent="-172720">
                        <a:lnSpc>
                          <a:spcPct val="100000"/>
                        </a:lnSpc>
                        <a:spcBef>
                          <a:spcPts val="100"/>
                        </a:spcBef>
                        <a:buClr>
                          <a:srgbClr val="DD0023"/>
                        </a:buClr>
                        <a:buFont typeface="Arial"/>
                        <a:buChar char="•"/>
                        <a:tabLst>
                          <a:tab pos="227329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4586</a:t>
                      </a:r>
                      <a:r>
                        <a:rPr sz="1100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x1</a:t>
                      </a:r>
                      <a:r>
                        <a:rPr sz="1100" spc="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PPG</a:t>
                      </a:r>
                      <a:r>
                        <a:rPr sz="1100" spc="2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Reusable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226695" marR="197485" indent="-172720">
                        <a:lnSpc>
                          <a:spcPts val="1420"/>
                        </a:lnSpc>
                        <a:spcBef>
                          <a:spcPts val="50"/>
                        </a:spcBef>
                        <a:buClr>
                          <a:srgbClr val="DD0023"/>
                        </a:buClr>
                        <a:buFont typeface="Arial"/>
                        <a:buChar char="•"/>
                        <a:tabLst>
                          <a:tab pos="227329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4588</a:t>
                      </a:r>
                      <a:r>
                        <a:rPr sz="1100" spc="-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(MD20)</a:t>
                      </a:r>
                      <a:r>
                        <a:rPr sz="1100" spc="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1100" b="1" spc="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4587 (M20)</a:t>
                      </a:r>
                      <a:r>
                        <a:rPr sz="1100" spc="3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x1</a:t>
                      </a:r>
                      <a:r>
                        <a:rPr sz="1100" spc="5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PPG</a:t>
                      </a:r>
                      <a:r>
                        <a:rPr sz="1100" spc="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wireless receiver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L="226695" indent="-172720">
                        <a:lnSpc>
                          <a:spcPts val="1260"/>
                        </a:lnSpc>
                        <a:spcBef>
                          <a:spcPts val="25"/>
                        </a:spcBef>
                        <a:buClr>
                          <a:srgbClr val="DD0023"/>
                        </a:buClr>
                        <a:buFont typeface="Arial"/>
                        <a:buChar char="•"/>
                        <a:tabLst>
                          <a:tab pos="227329" algn="l"/>
                        </a:tabLst>
                      </a:pPr>
                      <a:r>
                        <a:rPr sz="110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x1</a:t>
                      </a:r>
                      <a:r>
                        <a:rPr sz="1100" spc="-6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7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MD20</a:t>
                      </a:r>
                      <a:r>
                        <a:rPr sz="1100" spc="-5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3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1100" b="1" spc="-4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8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M20</a:t>
                      </a:r>
                      <a:r>
                        <a:rPr sz="1100" spc="-65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0" dirty="0">
                          <a:solidFill>
                            <a:srgbClr val="333333"/>
                          </a:solidFill>
                          <a:latin typeface="Trebuchet MS"/>
                          <a:cs typeface="Trebuchet MS"/>
                        </a:rPr>
                        <a:t>cable.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29900" y="364236"/>
            <a:ext cx="1190244" cy="6339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60622" y="2616787"/>
            <a:ext cx="1264704" cy="12800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42640" y="2495297"/>
            <a:ext cx="1297807" cy="132587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55980" y="1363471"/>
            <a:ext cx="25958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solidFill>
                  <a:srgbClr val="333333"/>
                </a:solidFill>
                <a:latin typeface="Trebuchet MS"/>
                <a:cs typeface="Trebuchet MS"/>
              </a:rPr>
              <a:t>Hospital</a:t>
            </a:r>
            <a:r>
              <a:rPr sz="1100" b="1" spc="-4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333333"/>
                </a:solidFill>
                <a:latin typeface="Trebuchet MS"/>
                <a:cs typeface="Trebuchet MS"/>
              </a:rPr>
              <a:t>based</a:t>
            </a:r>
            <a:r>
              <a:rPr sz="1100" b="1" spc="-30" dirty="0">
                <a:solidFill>
                  <a:srgbClr val="333333"/>
                </a:solidFill>
                <a:latin typeface="Trebuchet MS"/>
                <a:cs typeface="Trebuchet MS"/>
              </a:rPr>
              <a:t> tetherless</a:t>
            </a:r>
            <a:r>
              <a:rPr sz="1100" b="1" spc="-6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333333"/>
                </a:solidFill>
                <a:latin typeface="Trebuchet MS"/>
                <a:cs typeface="Trebuchet MS"/>
              </a:rPr>
              <a:t>pulse</a:t>
            </a:r>
            <a:r>
              <a:rPr sz="1100" b="1" spc="-5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333333"/>
                </a:solidFill>
                <a:latin typeface="Trebuchet MS"/>
                <a:cs typeface="Trebuchet MS"/>
              </a:rPr>
              <a:t>oximetry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3200" y="1533245"/>
            <a:ext cx="5334000" cy="40068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54"/>
              </a:spcBef>
              <a:buClr>
                <a:srgbClr val="DD0023"/>
              </a:buClr>
              <a:buFont typeface="Arial"/>
              <a:buChar char="•"/>
              <a:tabLst>
                <a:tab pos="185420" algn="l"/>
              </a:tabLst>
            </a:pPr>
            <a:r>
              <a:rPr sz="1100" b="1" dirty="0">
                <a:solidFill>
                  <a:srgbClr val="333333"/>
                </a:solidFill>
                <a:latin typeface="Trebuchet MS"/>
                <a:cs typeface="Trebuchet MS"/>
              </a:rPr>
              <a:t>Radius</a:t>
            </a:r>
            <a:r>
              <a:rPr sz="1100" b="1" spc="-6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333333"/>
                </a:solidFill>
                <a:latin typeface="Trebuchet MS"/>
                <a:cs typeface="Trebuchet MS"/>
              </a:rPr>
              <a:t>PPG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:</a:t>
            </a:r>
            <a:r>
              <a:rPr sz="1100" spc="-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Continuous</a:t>
            </a:r>
            <a:r>
              <a:rPr sz="1100" spc="-4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wireless</a:t>
            </a:r>
            <a:r>
              <a:rPr sz="1100" spc="-5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Trebuchet MS"/>
                <a:cs typeface="Trebuchet MS"/>
              </a:rPr>
              <a:t>surveillance</a:t>
            </a:r>
            <a:r>
              <a:rPr sz="1100" spc="-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of</a:t>
            </a:r>
            <a:r>
              <a:rPr sz="1100" spc="-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Trebuchet MS"/>
                <a:cs typeface="Trebuchet MS"/>
              </a:rPr>
              <a:t>patients</a:t>
            </a:r>
            <a:r>
              <a:rPr sz="1100" spc="-5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333333"/>
                </a:solidFill>
                <a:latin typeface="Trebuchet MS"/>
                <a:cs typeface="Trebuchet MS"/>
              </a:rPr>
              <a:t>in</a:t>
            </a:r>
            <a:r>
              <a:rPr sz="1100" spc="-3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Trebuchet MS"/>
                <a:cs typeface="Trebuchet MS"/>
              </a:rPr>
              <a:t>hospital.</a:t>
            </a:r>
            <a:endParaRPr sz="1100" dirty="0">
              <a:latin typeface="Trebuchet MS"/>
              <a:cs typeface="Trebuchet MS"/>
            </a:endParaRPr>
          </a:p>
          <a:p>
            <a:pPr marL="184785" indent="-172720">
              <a:lnSpc>
                <a:spcPct val="100000"/>
              </a:lnSpc>
              <a:spcBef>
                <a:spcPts val="155"/>
              </a:spcBef>
              <a:buClr>
                <a:srgbClr val="DD0023"/>
              </a:buClr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Pairs </a:t>
            </a:r>
            <a:r>
              <a:rPr sz="1100" spc="-35" dirty="0">
                <a:solidFill>
                  <a:srgbClr val="333333"/>
                </a:solidFill>
                <a:latin typeface="Trebuchet MS"/>
                <a:cs typeface="Trebuchet MS"/>
              </a:rPr>
              <a:t>with</a:t>
            </a:r>
            <a:r>
              <a:rPr sz="1100" spc="1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333333"/>
                </a:solidFill>
                <a:latin typeface="Trebuchet MS"/>
                <a:cs typeface="Trebuchet MS"/>
              </a:rPr>
              <a:t>Rad-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97</a:t>
            </a:r>
            <a:r>
              <a:rPr sz="1100" spc="-2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333333"/>
                </a:solidFill>
                <a:latin typeface="Trebuchet MS"/>
                <a:cs typeface="Trebuchet MS"/>
              </a:rPr>
              <a:t>or</a:t>
            </a:r>
            <a:r>
              <a:rPr sz="1100" spc="3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33333"/>
                </a:solidFill>
                <a:latin typeface="Trebuchet MS"/>
                <a:cs typeface="Trebuchet MS"/>
              </a:rPr>
              <a:t>Radical-7.</a:t>
            </a:r>
            <a:endParaRPr sz="1100" dirty="0">
              <a:latin typeface="Trebuchet MS"/>
              <a:cs typeface="Trebuchet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081271" y="4117867"/>
            <a:ext cx="1557529" cy="1191895"/>
            <a:chOff x="4081271" y="4117867"/>
            <a:chExt cx="1584960" cy="1191895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81271" y="4117867"/>
              <a:ext cx="574548" cy="119174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03419" y="4139183"/>
              <a:ext cx="1162812" cy="117043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62271" y="4340351"/>
              <a:ext cx="254508" cy="230124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710928" y="4120896"/>
            <a:ext cx="1162811" cy="1171955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9148571" y="4090415"/>
            <a:ext cx="876300" cy="1233170"/>
            <a:chOff x="9148571" y="4090415"/>
            <a:chExt cx="876300" cy="1233170"/>
          </a:xfrm>
        </p:grpSpPr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148571" y="4090415"/>
              <a:ext cx="876300" cy="123291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654539" y="4322063"/>
              <a:ext cx="254507" cy="230124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799588" y="5166359"/>
            <a:ext cx="1408176" cy="1691638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4022216" y="6307328"/>
            <a:ext cx="1108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Root</a:t>
            </a:r>
            <a:r>
              <a:rPr sz="900" spc="-2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333333"/>
                </a:solidFill>
                <a:latin typeface="Trebuchet MS"/>
                <a:cs typeface="Trebuchet MS"/>
              </a:rPr>
              <a:t>with</a:t>
            </a:r>
            <a:r>
              <a:rPr sz="900" spc="-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333333"/>
                </a:solidFill>
                <a:latin typeface="Trebuchet MS"/>
                <a:cs typeface="Trebuchet MS"/>
              </a:rPr>
              <a:t>Radical-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7</a:t>
            </a:r>
            <a:r>
              <a:rPr sz="900" spc="1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50" dirty="0">
                <a:solidFill>
                  <a:srgbClr val="333333"/>
                </a:solidFill>
                <a:latin typeface="Trebuchet MS"/>
                <a:cs typeface="Trebuchet MS"/>
              </a:rPr>
              <a:t>&amp;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Radius</a:t>
            </a:r>
            <a:r>
              <a:rPr sz="900" spc="7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PPG</a:t>
            </a:r>
            <a:r>
              <a:rPr sz="900" spc="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Trebuchet MS"/>
                <a:cs typeface="Trebuchet MS"/>
              </a:rPr>
              <a:t>receiver</a:t>
            </a:r>
            <a:endParaRPr sz="900" dirty="0">
              <a:latin typeface="Trebuchet MS"/>
              <a:cs typeface="Trebuchet MS"/>
            </a:endParaRPr>
          </a:p>
        </p:txBody>
      </p:sp>
      <p:pic>
        <p:nvPicPr>
          <p:cNvPr id="19" name="object 1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331964" y="5408676"/>
            <a:ext cx="2362200" cy="1024128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6675881" y="6283248"/>
            <a:ext cx="16802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333333"/>
                </a:solidFill>
                <a:latin typeface="Trebuchet MS"/>
                <a:cs typeface="Trebuchet MS"/>
              </a:rPr>
              <a:t>Rad-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97</a:t>
            </a:r>
            <a:r>
              <a:rPr sz="900" spc="1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333333"/>
                </a:solidFill>
                <a:latin typeface="Trebuchet MS"/>
                <a:cs typeface="Trebuchet MS"/>
              </a:rPr>
              <a:t>with</a:t>
            </a:r>
            <a:r>
              <a:rPr sz="900" spc="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Radius</a:t>
            </a:r>
            <a:r>
              <a:rPr sz="900" spc="5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PPG</a:t>
            </a:r>
            <a:r>
              <a:rPr sz="900" spc="2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Trebuchet MS"/>
                <a:cs typeface="Trebuchet MS"/>
              </a:rPr>
              <a:t>receiver</a:t>
            </a:r>
            <a:endParaRPr sz="900" dirty="0">
              <a:latin typeface="Trebuchet MS"/>
              <a:cs typeface="Trebuchet MS"/>
            </a:endParaRPr>
          </a:p>
        </p:txBody>
      </p:sp>
      <p:pic>
        <p:nvPicPr>
          <p:cNvPr id="21" name="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021068" y="559308"/>
            <a:ext cx="2990087" cy="1053084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7944993" y="1523746"/>
            <a:ext cx="12414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Radius</a:t>
            </a:r>
            <a:r>
              <a:rPr sz="900" spc="7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PPG</a:t>
            </a:r>
            <a:r>
              <a:rPr sz="900" spc="3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333333"/>
                </a:solidFill>
                <a:latin typeface="Trebuchet MS"/>
                <a:cs typeface="Trebuchet MS"/>
              </a:rPr>
              <a:t>Neo</a:t>
            </a:r>
            <a:r>
              <a:rPr sz="900" spc="3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Trebuchet MS"/>
                <a:cs typeface="Trebuchet MS"/>
              </a:rPr>
              <a:t>Sensor</a:t>
            </a:r>
            <a:endParaRPr sz="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Symbol</vt:lpstr>
      <vt:lpstr>Times New Roman</vt:lpstr>
      <vt:lpstr>Trebuchet MS</vt:lpstr>
      <vt:lpstr>Office Theme</vt:lpstr>
      <vt:lpstr>Tetherless Pulse Oximetry</vt:lpstr>
      <vt:lpstr>Tetherless pulse oximetry</vt:lpstr>
      <vt:lpstr>Tetherless pulse oximetry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Tetherless Pulse Oximetry</dc:title>
  <dc:creator>Jo Banks</dc:creator>
  <cp:lastModifiedBy>Jo Banks</cp:lastModifiedBy>
  <cp:revision>1</cp:revision>
  <dcterms:created xsi:type="dcterms:W3CDTF">2022-08-03T04:05:16Z</dcterms:created>
  <dcterms:modified xsi:type="dcterms:W3CDTF">2022-08-03T04:06:05Z</dcterms:modified>
</cp:coreProperties>
</file>